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ontserrat Black"/>
      <p:regular r:id="rId17"/>
    </p:embeddedFont>
    <p:embeddedFont>
      <p:font typeface="Montserrat Black"/>
      <p:regular r:id="rId18"/>
    </p:embeddedFont>
    <p:embeddedFont>
      <p:font typeface="Inconsolata"/>
      <p:regular r:id="rId19"/>
    </p:embeddedFont>
    <p:embeddedFont>
      <p:font typeface="Inconsolata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svg>
</file>

<file path=ppt/media/image-2-3.png>
</file>

<file path=ppt/media/image-2-4.svg>
</file>

<file path=ppt/media/image-2-5.png>
</file>

<file path=ppt/media/image-2-6.sv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5-3.svg>
</file>

<file path=ppt/media/image-5-4.png>
</file>

<file path=ppt/media/image-5-5.svg>
</file>

<file path=ppt/media/image-6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image" Target="../media/image-2-4.svg"/><Relationship Id="rId5" Type="http://schemas.openxmlformats.org/officeDocument/2006/relationships/image" Target="../media/image-2-5.png"/><Relationship Id="rId6" Type="http://schemas.openxmlformats.org/officeDocument/2006/relationships/image" Target="../media/image-2-6.svg"/><Relationship Id="rId7" Type="http://schemas.openxmlformats.org/officeDocument/2006/relationships/slideLayout" Target="../slideLayouts/slideLayout3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svg"/><Relationship Id="rId4" Type="http://schemas.openxmlformats.org/officeDocument/2006/relationships/image" Target="../media/image-5-4.png"/><Relationship Id="rId5" Type="http://schemas.openxmlformats.org/officeDocument/2006/relationships/image" Target="../media/image-5-5.sv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ChronoForge: The AI Attention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Defend your attention. Engineer your routine.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0997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487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College isn't short on time. It's short on attention.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76678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Let ChronoForge defend your attention at the system level.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94096"/>
            <a:ext cx="77397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The Cognitive Black Hole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343037"/>
            <a:ext cx="4196358" cy="2592348"/>
          </a:xfrm>
          <a:prstGeom prst="roundRect">
            <a:avLst>
              <a:gd name="adj" fmla="val 353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4" name="Shape 2"/>
          <p:cNvSpPr/>
          <p:nvPr/>
        </p:nvSpPr>
        <p:spPr>
          <a:xfrm>
            <a:off x="1028224" y="357747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51617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15390" y="3764518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4484727"/>
            <a:ext cx="29017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Unstructured Time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4975146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Time between lectures becomes a trap without structure.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3343037"/>
            <a:ext cx="4196358" cy="2592348"/>
          </a:xfrm>
          <a:prstGeom prst="roundRect">
            <a:avLst>
              <a:gd name="adj" fmla="val 353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9" name="Shape 6"/>
          <p:cNvSpPr/>
          <p:nvPr/>
        </p:nvSpPr>
        <p:spPr>
          <a:xfrm>
            <a:off x="5451396" y="357747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51617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562" y="3764518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4484727"/>
            <a:ext cx="28845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Notification Hijack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4975146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Devices meant for work become sources of distraction.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3343037"/>
            <a:ext cx="4196358" cy="2592348"/>
          </a:xfrm>
          <a:prstGeom prst="roundRect">
            <a:avLst>
              <a:gd name="adj" fmla="val 353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20320" dir="2700000">
              <a:srgbClr val="151617">
                <a:alpha val="100000"/>
              </a:srgbClr>
            </a:outerShdw>
          </a:effectLst>
        </p:spPr>
      </p:sp>
      <p:sp>
        <p:nvSpPr>
          <p:cNvPr id="14" name="Shape 10"/>
          <p:cNvSpPr/>
          <p:nvPr/>
        </p:nvSpPr>
        <p:spPr>
          <a:xfrm>
            <a:off x="9874568" y="357747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51617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61734" y="3764518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4484727"/>
            <a:ext cx="33143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Planning Assumption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4975146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Existing tools assume perfect metacognitive skills.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2535"/>
            <a:ext cx="981444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 Systemic Defense Mechanism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07638"/>
            <a:ext cx="48054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AI-Driven Routine Orchestrator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588782"/>
            <a:ext cx="82841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Generates opinionated, priority-aware routines everyday.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78498"/>
            <a:ext cx="32309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Dynamic Reshuffling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759643"/>
            <a:ext cx="82841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Adapts instantly to schedule changes throughout the day.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49359"/>
            <a:ext cx="35313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Screenless Deep Focus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5930503"/>
            <a:ext cx="82841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Disappears completely when serious work begins.</a:t>
            </a:r>
            <a:endParaRPr lang="en-US" sz="17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38943" y="2536627"/>
            <a:ext cx="4205168" cy="420516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66067" y="713899"/>
            <a:ext cx="5324118" cy="493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Intelligent Orchestration</a:t>
            </a:r>
            <a:endParaRPr lang="en-US" sz="3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66067" y="1427321"/>
            <a:ext cx="789623" cy="94761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765584" y="1585198"/>
            <a:ext cx="1974294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Timetable</a:t>
            </a:r>
            <a:endParaRPr lang="en-US" sz="15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067" y="2374940"/>
            <a:ext cx="789623" cy="94761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765584" y="2532817"/>
            <a:ext cx="1974294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Deadlines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6067" y="3322558"/>
            <a:ext cx="789623" cy="94761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765584" y="3480435"/>
            <a:ext cx="1974294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Calendar</a:t>
            </a:r>
            <a:endParaRPr lang="en-US" sz="15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6067" y="4270177"/>
            <a:ext cx="789623" cy="947618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765584" y="4428053"/>
            <a:ext cx="1974294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Goals</a:t>
            </a:r>
            <a:endParaRPr lang="en-US" sz="155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6067" y="5217795"/>
            <a:ext cx="789623" cy="947618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2765584" y="5375672"/>
            <a:ext cx="1974294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Performance</a:t>
            </a:r>
            <a:endParaRPr lang="en-US" sz="1550" dirty="0"/>
          </a:p>
        </p:txBody>
      </p:sp>
      <p:sp>
        <p:nvSpPr>
          <p:cNvPr id="13" name="Text 6"/>
          <p:cNvSpPr/>
          <p:nvPr/>
        </p:nvSpPr>
        <p:spPr>
          <a:xfrm>
            <a:off x="1866067" y="6289119"/>
            <a:ext cx="10898267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Five sources of truth converge to produce an optimized daily plan.</a:t>
            </a:r>
            <a:endParaRPr lang="en-US" sz="1200" dirty="0"/>
          </a:p>
        </p:txBody>
      </p:sp>
      <p:sp>
        <p:nvSpPr>
          <p:cNvPr id="14" name="Shape 7"/>
          <p:cNvSpPr/>
          <p:nvPr/>
        </p:nvSpPr>
        <p:spPr>
          <a:xfrm>
            <a:off x="1866067" y="6627138"/>
            <a:ext cx="5394127" cy="888444"/>
          </a:xfrm>
          <a:prstGeom prst="roundRect">
            <a:avLst>
              <a:gd name="adj" fmla="val 1029"/>
            </a:avLst>
          </a:prstGeom>
          <a:solidFill>
            <a:srgbClr val="F8ECE4"/>
          </a:solidFill>
          <a:ln w="2286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3970" dir="2700000">
              <a:srgbClr val="151617">
                <a:alpha val="100000"/>
              </a:srgbClr>
            </a:outerShdw>
          </a:effectLst>
        </p:spPr>
      </p:sp>
      <p:sp>
        <p:nvSpPr>
          <p:cNvPr id="15" name="Text 8"/>
          <p:cNvSpPr/>
          <p:nvPr/>
        </p:nvSpPr>
        <p:spPr>
          <a:xfrm>
            <a:off x="2046803" y="6807875"/>
            <a:ext cx="2708196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Strategic Truancy Engine</a:t>
            </a:r>
            <a:endParaRPr lang="en-US" sz="1550" dirty="0"/>
          </a:p>
        </p:txBody>
      </p:sp>
      <p:sp>
        <p:nvSpPr>
          <p:cNvPr id="16" name="Text 9"/>
          <p:cNvSpPr/>
          <p:nvPr/>
        </p:nvSpPr>
        <p:spPr>
          <a:xfrm>
            <a:off x="2046803" y="7120533"/>
            <a:ext cx="5032653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Calculates safe lecture skips using 75% attendance mathematics.</a:t>
            </a:r>
            <a:endParaRPr lang="en-US" sz="1200" dirty="0"/>
          </a:p>
        </p:txBody>
      </p:sp>
      <p:sp>
        <p:nvSpPr>
          <p:cNvPr id="17" name="Shape 10"/>
          <p:cNvSpPr/>
          <p:nvPr/>
        </p:nvSpPr>
        <p:spPr>
          <a:xfrm>
            <a:off x="7370088" y="6627138"/>
            <a:ext cx="5394246" cy="888444"/>
          </a:xfrm>
          <a:prstGeom prst="roundRect">
            <a:avLst>
              <a:gd name="adj" fmla="val 1029"/>
            </a:avLst>
          </a:prstGeom>
          <a:solidFill>
            <a:srgbClr val="F8ECE4"/>
          </a:solidFill>
          <a:ln w="2286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3970" dir="2700000">
              <a:srgbClr val="151617">
                <a:alpha val="100000"/>
              </a:srgbClr>
            </a:outerShdw>
          </a:effectLst>
        </p:spPr>
      </p:sp>
      <p:sp>
        <p:nvSpPr>
          <p:cNvPr id="18" name="Text 11"/>
          <p:cNvSpPr/>
          <p:nvPr/>
        </p:nvSpPr>
        <p:spPr>
          <a:xfrm>
            <a:off x="7550825" y="6807875"/>
            <a:ext cx="2333982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Dynamic Gap Routing</a:t>
            </a:r>
            <a:endParaRPr lang="en-US" sz="1550" dirty="0"/>
          </a:p>
        </p:txBody>
      </p:sp>
      <p:sp>
        <p:nvSpPr>
          <p:cNvPr id="19" name="Text 12"/>
          <p:cNvSpPr/>
          <p:nvPr/>
        </p:nvSpPr>
        <p:spPr>
          <a:xfrm>
            <a:off x="7550825" y="7120533"/>
            <a:ext cx="5032772" cy="214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Fills 1-2 hour voids automatically with goal-aligned tasks.</a:t>
            </a:r>
            <a:endParaRPr lang="en-US" sz="1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32472"/>
            <a:ext cx="656284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Screenless Execution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80190" y="3709749"/>
            <a:ext cx="226814" cy="226814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6280190" y="4036457"/>
            <a:ext cx="3664744" cy="3048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6" name="Text 2"/>
          <p:cNvSpPr/>
          <p:nvPr/>
        </p:nvSpPr>
        <p:spPr>
          <a:xfrm>
            <a:off x="6280190" y="4210764"/>
            <a:ext cx="35313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Screenless Deep Focus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280190" y="4701183"/>
            <a:ext cx="36647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Visual notifications locked during work sessions.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71748" y="3709749"/>
            <a:ext cx="226814" cy="226814"/>
          </a:xfrm>
          <a:prstGeom prst="rect">
            <a:avLst/>
          </a:prstGeom>
        </p:spPr>
      </p:pic>
      <p:sp>
        <p:nvSpPr>
          <p:cNvPr id="9" name="Shape 4"/>
          <p:cNvSpPr/>
          <p:nvPr/>
        </p:nvSpPr>
        <p:spPr>
          <a:xfrm>
            <a:off x="10171748" y="4036457"/>
            <a:ext cx="3664863" cy="3048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10" name="Text 5"/>
          <p:cNvSpPr/>
          <p:nvPr/>
        </p:nvSpPr>
        <p:spPr>
          <a:xfrm>
            <a:off x="10171748" y="42107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Voice-Wake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171748" y="4701183"/>
            <a:ext cx="36648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Query critical updates via local vector database using voice.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1520" y="865227"/>
            <a:ext cx="11868983" cy="653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EchoStake: Shared Focus, Shared Success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31520" y="1999774"/>
            <a:ext cx="6191845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Amplify Focus Through Peer Accountability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731520" y="2518767"/>
            <a:ext cx="7696438" cy="321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731520" y="3056692"/>
            <a:ext cx="3751898" cy="2273141"/>
          </a:xfrm>
          <a:prstGeom prst="roundRect">
            <a:avLst>
              <a:gd name="adj" fmla="val 402"/>
            </a:avLst>
          </a:prstGeom>
          <a:solidFill>
            <a:srgbClr val="F8ECE4"/>
          </a:solidFill>
          <a:ln w="2286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9050" dir="2700000">
              <a:srgbClr val="151617">
                <a:alpha val="100000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963335" y="3288506"/>
            <a:ext cx="2925961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Mutual Commitment</a:t>
            </a:r>
            <a:endParaRPr lang="en-US" sz="2050" dirty="0"/>
          </a:p>
        </p:txBody>
      </p:sp>
      <p:sp>
        <p:nvSpPr>
          <p:cNvPr id="7" name="Text 5"/>
          <p:cNvSpPr/>
          <p:nvPr/>
        </p:nvSpPr>
        <p:spPr>
          <a:xfrm>
            <a:off x="963335" y="3807500"/>
            <a:ext cx="3288268" cy="964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Each member stakes a portion of their daily "focus points," reinforcing commitment.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675942" y="3056692"/>
            <a:ext cx="3752017" cy="2273141"/>
          </a:xfrm>
          <a:prstGeom prst="roundRect">
            <a:avLst>
              <a:gd name="adj" fmla="val 402"/>
            </a:avLst>
          </a:prstGeom>
          <a:solidFill>
            <a:srgbClr val="F8ECE4"/>
          </a:solidFill>
          <a:ln w="2286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9050" dir="2700000">
              <a:srgbClr val="151617">
                <a:alpha val="10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4907756" y="3288506"/>
            <a:ext cx="3288387" cy="6529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Real-time Synchronization</a:t>
            </a:r>
            <a:endParaRPr lang="en-US" sz="2050" dirty="0"/>
          </a:p>
        </p:txBody>
      </p:sp>
      <p:sp>
        <p:nvSpPr>
          <p:cNvPr id="10" name="Text 8"/>
          <p:cNvSpPr/>
          <p:nvPr/>
        </p:nvSpPr>
        <p:spPr>
          <a:xfrm>
            <a:off x="4907756" y="4133969"/>
            <a:ext cx="3288387" cy="964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Seamlessly sync focus blocks with peers, ensuring everyone is on the same page.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31520" y="5522357"/>
            <a:ext cx="7696438" cy="1625322"/>
          </a:xfrm>
          <a:prstGeom prst="roundRect">
            <a:avLst>
              <a:gd name="adj" fmla="val 563"/>
            </a:avLst>
          </a:prstGeom>
          <a:solidFill>
            <a:srgbClr val="F8ECE4"/>
          </a:solidFill>
          <a:ln w="22860">
            <a:solidFill>
              <a:srgbClr val="151617"/>
            </a:solidFill>
            <a:prstDash val="solid"/>
          </a:ln>
          <a:effectLst>
            <a:outerShdw sx="100000" sy="100000" kx="0" ky="0" algn="bl" rotWithShape="0" blurRad="0" dist="19050" dir="2700000">
              <a:srgbClr val="151617">
                <a:alpha val="100000"/>
              </a:srgbClr>
            </a:outerShdw>
          </a:effectLst>
        </p:spPr>
      </p:sp>
      <p:sp>
        <p:nvSpPr>
          <p:cNvPr id="12" name="Text 10"/>
          <p:cNvSpPr/>
          <p:nvPr/>
        </p:nvSpPr>
        <p:spPr>
          <a:xfrm>
            <a:off x="963335" y="5754172"/>
            <a:ext cx="2612708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Shared Success</a:t>
            </a:r>
            <a:endParaRPr lang="en-US" sz="2050" dirty="0"/>
          </a:p>
        </p:txBody>
      </p:sp>
      <p:sp>
        <p:nvSpPr>
          <p:cNvPr id="13" name="Text 11"/>
          <p:cNvSpPr/>
          <p:nvPr/>
        </p:nvSpPr>
        <p:spPr>
          <a:xfrm>
            <a:off x="963335" y="6273165"/>
            <a:ext cx="7232809" cy="642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Achieve collective milestones and celebrate together, fostering a positive feedback loop.</a:t>
            </a:r>
            <a:endParaRPr lang="en-US" sz="1600" dirty="0"/>
          </a:p>
        </p:txBody>
      </p:sp>
      <p:pic>
        <p:nvPicPr>
          <p:cNvPr id="1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45404" y="2023824"/>
            <a:ext cx="4960977" cy="496097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5900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Demo Time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0794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Watch ChronoForge transform your workflow.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7603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endParaRPr lang="en-US" sz="4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6527" y="620554"/>
            <a:ext cx="6344841" cy="702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Initialize Deep Focus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86527" y="1656755"/>
            <a:ext cx="13057346" cy="28091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1050"/>
              </a:lnSpc>
              <a:buNone/>
            </a:pPr>
            <a:r>
              <a:rPr lang="en-US" sz="8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Stop negotiating with distractions.</a:t>
            </a:r>
            <a:endParaRPr lang="en-US" sz="8800" dirty="0"/>
          </a:p>
        </p:txBody>
      </p:sp>
      <p:sp>
        <p:nvSpPr>
          <p:cNvPr id="4" name="Text 2"/>
          <p:cNvSpPr/>
          <p:nvPr/>
        </p:nvSpPr>
        <p:spPr>
          <a:xfrm>
            <a:off x="786527" y="4799886"/>
            <a:ext cx="13057346" cy="28091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1050"/>
              </a:lnSpc>
              <a:buNone/>
            </a:pPr>
            <a:r>
              <a:rPr lang="en-US" sz="8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Engineer your routine.</a:t>
            </a:r>
            <a:endParaRPr lang="en-US" sz="8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2026-02-28T12:46:50Z</dcterms:created>
  <dcterms:modified xsi:type="dcterms:W3CDTF">2026-02-28T12:46:50Z</dcterms:modified>
</cp:coreProperties>
</file>